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96" r:id="rId3"/>
    <p:sldId id="297" r:id="rId4"/>
    <p:sldId id="305" r:id="rId5"/>
    <p:sldId id="298" r:id="rId6"/>
    <p:sldId id="300" r:id="rId7"/>
    <p:sldId id="259" r:id="rId8"/>
    <p:sldId id="260" r:id="rId9"/>
    <p:sldId id="261" r:id="rId10"/>
    <p:sldId id="263" r:id="rId11"/>
    <p:sldId id="301" r:id="rId12"/>
    <p:sldId id="302" r:id="rId13"/>
    <p:sldId id="304" r:id="rId14"/>
    <p:sldId id="306" r:id="rId15"/>
    <p:sldId id="309" r:id="rId16"/>
    <p:sldId id="267" r:id="rId17"/>
    <p:sldId id="270" r:id="rId18"/>
    <p:sldId id="268" r:id="rId19"/>
    <p:sldId id="269" r:id="rId20"/>
    <p:sldId id="303" r:id="rId21"/>
    <p:sldId id="271" r:id="rId22"/>
    <p:sldId id="272" r:id="rId23"/>
    <p:sldId id="274" r:id="rId24"/>
    <p:sldId id="275" r:id="rId25"/>
    <p:sldId id="273" r:id="rId26"/>
    <p:sldId id="276" r:id="rId27"/>
    <p:sldId id="308" r:id="rId28"/>
    <p:sldId id="310" r:id="rId29"/>
    <p:sldId id="311" r:id="rId30"/>
    <p:sldId id="279" r:id="rId31"/>
    <p:sldId id="278" r:id="rId32"/>
    <p:sldId id="307" r:id="rId33"/>
    <p:sldId id="280" r:id="rId34"/>
    <p:sldId id="312" r:id="rId35"/>
    <p:sldId id="282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5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70E17-2788-453C-A61A-7E011FE2E7B0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3280F-F96E-4A1D-93E0-9B20399181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0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E82B6-1FD7-4B21-8EB0-9BE7FAC5BA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7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E82B6-1FD7-4B21-8EB0-9BE7FAC5BA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16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E82B6-1FD7-4B21-8EB0-9BE7FAC5BA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578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E82B6-1FD7-4B21-8EB0-9BE7FAC5BA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39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E82B6-1FD7-4B21-8EB0-9BE7FAC5BA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56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E82B6-1FD7-4B21-8EB0-9BE7FAC5BA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81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E82B6-1FD7-4B21-8EB0-9BE7FAC5BA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7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E5D2B-16FF-498A-8071-7D8F8F48DE80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C3CE5-0224-4599-A59D-B182AA5BD295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616F-2C78-482F-BA69-0357BB908EDC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47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759B-6D44-4495-BA9C-8A9A744E1593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26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4D7A-453E-4451-8CB4-B241BB7CD565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8AC4-7E13-4E07-882C-0F1777146E0D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9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AE3-1240-42AD-BCEF-587155E81A56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2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1EB8-D941-46E0-80B9-2D22ABC3A858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1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6F930-72F2-4694-91AB-9EDA8B5EA8BC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11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F07E-2D30-4758-A91A-573F9BD5893E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65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EDD5-D6EF-42A0-8BD2-E4752ECF8941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83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1D47F-EB8A-4236-9F81-F84DF6BFC46A}" type="datetime1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951D3-0844-4A54-A4EA-765A1BB4E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6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05" y="105197"/>
            <a:ext cx="11919568" cy="66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0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fontAlgn="base"/>
            <a:r>
              <a:rPr lang="en-US" altLang="ko-KR" dirty="0" smtClean="0">
                <a:latin typeface="Arial Black" panose="020B0A04020102020204" pitchFamily="34" charset="0"/>
              </a:rPr>
              <a:t>Advantages </a:t>
            </a:r>
            <a:r>
              <a:rPr lang="en-US" altLang="ko-KR" dirty="0">
                <a:latin typeface="Arial Black" panose="020B0A04020102020204" pitchFamily="34" charset="0"/>
              </a:rPr>
              <a:t>of </a:t>
            </a:r>
            <a:r>
              <a:rPr lang="en-US" altLang="ko-KR" dirty="0" err="1">
                <a:latin typeface="Arial Black" panose="020B0A04020102020204" pitchFamily="34" charset="0"/>
              </a:rPr>
              <a:t>IoT</a:t>
            </a:r>
            <a:endParaRPr lang="en-US" altLang="ko-KR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894" y="1416050"/>
            <a:ext cx="10390173" cy="52639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59472" y="6356350"/>
            <a:ext cx="513845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10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3780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84" y="2555749"/>
            <a:ext cx="2103124" cy="60350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11490690" y="6454897"/>
            <a:ext cx="441016" cy="365125"/>
          </a:xfrm>
        </p:spPr>
        <p:txBody>
          <a:bodyPr vert="horz" lIns="91440" tIns="45720" rIns="91440" bIns="45720" rtlCol="0" anchor="ctr"/>
          <a:lstStyle/>
          <a:p>
            <a:fld id="{2DCB18FE-46AA-4BE0-88C7-F5AF093AC2C4}" type="slidenum">
              <a:rPr lang="ko-KR" altLang="en-US" b="1"/>
              <a:pPr/>
              <a:t>11</a:t>
            </a:fld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230" y="1213805"/>
            <a:ext cx="9328804" cy="5279864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805832" y="231177"/>
            <a:ext cx="10515600" cy="747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4400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sz="4400" dirty="0" smtClean="0">
                <a:latin typeface="Arial Black" panose="020B0A04020102020204" pitchFamily="34" charset="0"/>
              </a:rPr>
              <a:t> Service</a:t>
            </a:r>
            <a:r>
              <a:rPr lang="ko-KR" altLang="en-US" sz="4400" dirty="0" smtClean="0">
                <a:latin typeface="Arial Black" panose="020B0A04020102020204" pitchFamily="34" charset="0"/>
              </a:rPr>
              <a:t> </a:t>
            </a:r>
            <a:r>
              <a:rPr lang="en-US" altLang="ko-KR" sz="4400" dirty="0" smtClean="0">
                <a:latin typeface="Arial Black" panose="020B0A04020102020204" pitchFamily="34" charset="0"/>
              </a:rPr>
              <a:t>Architecture</a:t>
            </a:r>
            <a:endParaRPr lang="en-US" altLang="ko-KR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72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84" y="2555749"/>
            <a:ext cx="2103124" cy="60350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11482597" y="6450851"/>
            <a:ext cx="441017" cy="365125"/>
          </a:xfrm>
        </p:spPr>
        <p:txBody>
          <a:bodyPr vert="horz" lIns="91440" tIns="45720" rIns="91440" bIns="45720" rtlCol="0" anchor="ctr"/>
          <a:lstStyle/>
          <a:p>
            <a:fld id="{2DCB18FE-46AA-4BE0-88C7-F5AF093AC2C4}" type="slidenum">
              <a:rPr lang="ko-KR" altLang="en-US" b="1"/>
              <a:pPr/>
              <a:t>12</a:t>
            </a:fld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65" y="1374890"/>
            <a:ext cx="3706381" cy="46559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210" y="1374890"/>
            <a:ext cx="5751442" cy="4764267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805832" y="231177"/>
            <a:ext cx="10515600" cy="7196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4400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sz="4400" dirty="0" smtClean="0">
                <a:latin typeface="Arial Black" panose="020B0A04020102020204" pitchFamily="34" charset="0"/>
              </a:rPr>
              <a:t> Platform</a:t>
            </a:r>
            <a:endParaRPr lang="en-US" altLang="ko-KR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84" y="2555749"/>
            <a:ext cx="2103124" cy="60350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11543288" y="6454897"/>
            <a:ext cx="424832" cy="365125"/>
          </a:xfrm>
        </p:spPr>
        <p:txBody>
          <a:bodyPr vert="horz" lIns="91440" tIns="45720" rIns="91440" bIns="45720" rtlCol="0" anchor="ctr"/>
          <a:lstStyle/>
          <a:p>
            <a:fld id="{2DCB18FE-46AA-4BE0-88C7-F5AF093AC2C4}" type="slidenum">
              <a:rPr lang="ko-KR" altLang="en-US" b="1"/>
              <a:pPr/>
              <a:t>13</a:t>
            </a:fld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248" y="1073427"/>
            <a:ext cx="9637884" cy="5135515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805832" y="231177"/>
            <a:ext cx="10515600" cy="7196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4400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sz="4400" dirty="0" smtClean="0">
                <a:latin typeface="Arial Black" panose="020B0A04020102020204" pitchFamily="34" charset="0"/>
              </a:rPr>
              <a:t> Standards</a:t>
            </a:r>
            <a:endParaRPr lang="en-US" altLang="ko-KR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0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84" y="2555749"/>
            <a:ext cx="2103124" cy="60350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5832" y="1276618"/>
            <a:ext cx="10515600" cy="5216257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07665" y="6492875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2DCB18FE-46AA-4BE0-88C7-F5AF093AC2C4}" type="slidenum">
              <a:rPr lang="ko-KR" altLang="en-US" b="1"/>
              <a:pPr/>
              <a:t>14</a:t>
            </a:fld>
            <a:endParaRPr lang="ko-KR" altLang="en-US" b="1" dirty="0"/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05832" y="231177"/>
            <a:ext cx="10515600" cy="7196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4400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sz="4400" dirty="0" smtClean="0">
                <a:latin typeface="Arial Black" panose="020B0A04020102020204" pitchFamily="34" charset="0"/>
              </a:rPr>
              <a:t> Standards: OCF</a:t>
            </a:r>
            <a:endParaRPr lang="en-US" altLang="ko-KR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50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84" y="2555749"/>
            <a:ext cx="2103124" cy="60350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407665" y="6492875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2DCB18FE-46AA-4BE0-88C7-F5AF093AC2C4}" type="slidenum">
              <a:rPr lang="ko-KR" altLang="en-US" b="1"/>
              <a:pPr/>
              <a:t>15</a:t>
            </a:fld>
            <a:endParaRPr lang="ko-KR" altLang="en-US" b="1" dirty="0"/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05832" y="231177"/>
            <a:ext cx="10515600" cy="7196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4400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sz="4400" dirty="0" smtClean="0">
                <a:latin typeface="Arial Black" panose="020B0A04020102020204" pitchFamily="34" charset="0"/>
              </a:rPr>
              <a:t> Standards: </a:t>
            </a:r>
            <a:r>
              <a:rPr lang="ko-KR" altLang="en-US" sz="4400" dirty="0" smtClean="0">
                <a:latin typeface="Arial Black" panose="020B0A04020102020204" pitchFamily="34" charset="0"/>
              </a:rPr>
              <a:t>표준화 영역</a:t>
            </a:r>
            <a:endParaRPr lang="en-US" altLang="ko-KR" sz="4400" dirty="0">
              <a:latin typeface="Arial Black" panose="020B0A04020102020204" pitchFamily="34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0961" y="1314955"/>
            <a:ext cx="9965341" cy="49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1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dirty="0" err="1">
                <a:latin typeface="Arial Black" panose="020B0A04020102020204" pitchFamily="34" charset="0"/>
              </a:rPr>
              <a:t>IoT</a:t>
            </a:r>
            <a:r>
              <a:rPr lang="en-US" altLang="ko-KR" dirty="0">
                <a:latin typeface="Arial Black" panose="020B0A04020102020204" pitchFamily="34" charset="0"/>
              </a:rPr>
              <a:t> </a:t>
            </a:r>
            <a:r>
              <a:rPr lang="en-US" altLang="ko-KR" dirty="0" smtClean="0">
                <a:latin typeface="Arial Black" panose="020B0A04020102020204" pitchFamily="34" charset="0"/>
              </a:rPr>
              <a:t>Components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796" y="1287584"/>
            <a:ext cx="9030712" cy="538025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06874" y="6356350"/>
            <a:ext cx="457200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16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8582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Arial Black" panose="020B0A04020102020204" pitchFamily="34" charset="0"/>
              </a:rPr>
              <a:t>How </a:t>
            </a:r>
            <a:r>
              <a:rPr lang="en-US" altLang="ko-KR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dirty="0" smtClean="0">
                <a:latin typeface="Arial Black" panose="020B0A04020102020204" pitchFamily="34" charset="0"/>
              </a:rPr>
              <a:t> works ?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997" y="1412059"/>
            <a:ext cx="9524359" cy="49523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401678" y="6356350"/>
            <a:ext cx="538120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17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0061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Arial Black" panose="020B0A04020102020204" pitchFamily="34" charset="0"/>
              </a:rPr>
              <a:t>Data Processing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238" y="1238081"/>
            <a:ext cx="7545823" cy="544189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434046" y="6356350"/>
            <a:ext cx="550258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18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61278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Arial Black" panose="020B0A04020102020204" pitchFamily="34" charset="0"/>
              </a:rPr>
              <a:t>User Interfaces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950" y="1327128"/>
            <a:ext cx="7094647" cy="527064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652531" y="6356350"/>
            <a:ext cx="380325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19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792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D8ECE9-95CE-D94B-866D-A006EBC0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9" y="161251"/>
            <a:ext cx="11089606" cy="65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88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sz="3600" dirty="0" smtClean="0">
                <a:latin typeface="Arial Black" panose="020B0A04020102020204" pitchFamily="34" charset="0"/>
              </a:rPr>
              <a:t> with Big Data &amp; AI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6129" y="2504486"/>
            <a:ext cx="4259782" cy="2674417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45346" y="1476796"/>
            <a:ext cx="5233122" cy="470016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450230" y="6356350"/>
            <a:ext cx="493614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20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12592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altLang="ko-KR" dirty="0" smtClean="0">
                <a:latin typeface="Arial Black" panose="020B0A04020102020204" pitchFamily="34" charset="0"/>
              </a:rPr>
              <a:t>Access Technologies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84" y="1825625"/>
            <a:ext cx="8466231" cy="43513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215560" y="6356350"/>
            <a:ext cx="712099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21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38765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altLang="ko-KR" dirty="0" smtClean="0">
                <a:latin typeface="Arial Black" panose="020B0A04020102020204" pitchFamily="34" charset="0"/>
              </a:rPr>
              <a:t>Bluetooth (IEEE 802.15.1)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237" y="1825625"/>
            <a:ext cx="8289526" cy="43513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67565" y="6356350"/>
            <a:ext cx="449107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22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3082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altLang="ko-KR" dirty="0" smtClean="0">
                <a:latin typeface="Arial Black" panose="020B0A04020102020204" pitchFamily="34" charset="0"/>
              </a:rPr>
              <a:t>Wi-Fi (IEEE 802.11)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520" y="1825625"/>
            <a:ext cx="8434959" cy="43513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454276" y="6356350"/>
            <a:ext cx="469338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23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34619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altLang="ko-KR" dirty="0" smtClean="0">
                <a:latin typeface="Arial Black" panose="020B0A04020102020204" pitchFamily="34" charset="0"/>
              </a:rPr>
              <a:t>ZigBee (IEEE 802.15.4)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989" y="1885444"/>
            <a:ext cx="4846423" cy="342293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31150" y="6356350"/>
            <a:ext cx="445062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24</a:t>
            </a:fld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89" y="1452519"/>
            <a:ext cx="5775592" cy="41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0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altLang="ko-KR" dirty="0" smtClean="0">
                <a:latin typeface="Arial Black" panose="020B0A04020102020204" pitchFamily="34" charset="0"/>
              </a:rPr>
              <a:t>Cellular/LTE/5G (3GPP)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475" y="1825625"/>
            <a:ext cx="8253050" cy="43513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45538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25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5854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altLang="ko-KR" dirty="0" smtClean="0">
                <a:latin typeface="Arial Black" panose="020B0A04020102020204" pitchFamily="34" charset="0"/>
              </a:rPr>
              <a:t>Z-Wave/NFC/LoRaWAN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9" y="2504485"/>
            <a:ext cx="3807421" cy="2698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093" y="2504485"/>
            <a:ext cx="3402238" cy="26986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050" y="2536853"/>
            <a:ext cx="3999645" cy="26663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27104" y="6356350"/>
            <a:ext cx="513844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26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5837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822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altLang="ko-KR" dirty="0" smtClean="0">
                <a:latin typeface="Arial Black" panose="020B0A04020102020204" pitchFamily="34" charset="0"/>
              </a:rPr>
              <a:t>LPWA: LoRa </a:t>
            </a:r>
            <a:r>
              <a:rPr lang="fr-FR" altLang="ko-KR" dirty="0">
                <a:latin typeface="Arial Black" panose="020B0A04020102020204" pitchFamily="34" charset="0"/>
              </a:rPr>
              <a:t>&amp; </a:t>
            </a:r>
            <a:r>
              <a:rPr lang="fr-FR" altLang="ko-KR" dirty="0" smtClean="0">
                <a:latin typeface="Arial Black" panose="020B0A04020102020204" pitchFamily="34" charset="0"/>
              </a:rPr>
              <a:t>NB-IoT (3GPP)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274496"/>
            <a:ext cx="10450188" cy="542570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19803" y="6492875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27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6648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822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altLang="ko-KR" dirty="0" smtClean="0">
                <a:latin typeface="Arial Black" panose="020B0A04020102020204" pitchFamily="34" charset="0"/>
              </a:rPr>
              <a:t>LPWA (</a:t>
            </a:r>
            <a:r>
              <a:rPr lang="en-US" altLang="ko-KR" dirty="0" smtClean="0">
                <a:latin typeface="Arial Black" panose="020B0A04020102020204" pitchFamily="34" charset="0"/>
              </a:rPr>
              <a:t>Low Power Wide Area)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19803" y="6492875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28</a:t>
            </a:fld>
            <a:endParaRPr lang="ko-KR" altLang="en-US" b="1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958" y="1825625"/>
            <a:ext cx="91320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97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822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altLang="ko-KR" dirty="0" smtClean="0">
                <a:latin typeface="Arial Black" panose="020B0A04020102020204" pitchFamily="34" charset="0"/>
              </a:rPr>
              <a:t>LPWA (LoRaWAN</a:t>
            </a:r>
            <a:r>
              <a:rPr lang="en-US" altLang="ko-KR" dirty="0" smtClean="0">
                <a:latin typeface="Arial Black" panose="020B0A04020102020204" pitchFamily="34" charset="0"/>
              </a:rPr>
              <a:t>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19803" y="6492875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29</a:t>
            </a:fld>
            <a:endParaRPr lang="ko-KR" altLang="en-US" b="1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74" y="1533441"/>
            <a:ext cx="10086722" cy="464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6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dirty="0" smtClean="0">
                <a:latin typeface="Arial Black" panose="020B0A04020102020204" pitchFamily="34" charset="0"/>
              </a:rPr>
              <a:t> (</a:t>
            </a:r>
            <a:r>
              <a:rPr lang="en-US" altLang="ko-KR" dirty="0">
                <a:latin typeface="Arial Black" panose="020B0A04020102020204" pitchFamily="34" charset="0"/>
              </a:rPr>
              <a:t>cf. IoE, </a:t>
            </a:r>
            <a:r>
              <a:rPr lang="en-US" altLang="ko-KR" dirty="0" err="1">
                <a:latin typeface="Arial Black" panose="020B0A04020102020204" pitchFamily="34" charset="0"/>
              </a:rPr>
              <a:t>IoST</a:t>
            </a:r>
            <a:r>
              <a:rPr lang="en-US" altLang="ko-KR" dirty="0">
                <a:latin typeface="Arial Black" panose="020B0A04020102020204" pitchFamily="34" charset="0"/>
              </a:rPr>
              <a:t>, </a:t>
            </a:r>
            <a:r>
              <a:rPr lang="en-US" altLang="ko-KR" dirty="0" err="1">
                <a:latin typeface="Arial Black" panose="020B0A04020102020204" pitchFamily="34" charset="0"/>
              </a:rPr>
              <a:t>WoT</a:t>
            </a:r>
            <a:r>
              <a:rPr lang="en-US" altLang="ko-KR" dirty="0" smtClean="0">
                <a:latin typeface="Arial Black" panose="020B0A04020102020204" pitchFamily="34" charset="0"/>
              </a:rPr>
              <a:t>,…)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59AE36A-40AA-1A46-ABA8-1715E0B4F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9" y="1440031"/>
            <a:ext cx="7868490" cy="511451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531149" y="6371986"/>
            <a:ext cx="405277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3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23497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altLang="ko-KR" dirty="0" smtClean="0">
                <a:latin typeface="Arial Black" panose="020B0A04020102020204" pitchFamily="34" charset="0"/>
              </a:rPr>
              <a:t>IoT Messaging Protocols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55426" y="6356350"/>
            <a:ext cx="412693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30</a:t>
            </a:fld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1072195" y="1739788"/>
            <a:ext cx="9398898" cy="958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Bahnschrift SemiBold" panose="020B0502040204020203" pitchFamily="34" charset="0"/>
              </a:rPr>
              <a:t>HTTP (</a:t>
            </a:r>
            <a:r>
              <a:rPr lang="en-US" altLang="ko-KR" sz="3600" dirty="0" err="1">
                <a:latin typeface="Bahnschrift SemiBold" panose="020B0502040204020203" pitchFamily="34" charset="0"/>
              </a:rPr>
              <a:t>HyperText</a:t>
            </a:r>
            <a:r>
              <a:rPr lang="en-US" altLang="ko-KR" sz="3600" dirty="0">
                <a:latin typeface="Bahnschrift SemiBold" panose="020B0502040204020203" pitchFamily="34" charset="0"/>
              </a:rPr>
              <a:t> Transfer Protocol</a:t>
            </a:r>
            <a:r>
              <a:rPr lang="en-US" altLang="ko-KR" sz="3600" dirty="0" smtClean="0">
                <a:latin typeface="Bahnschrift SemiBold" panose="020B0502040204020203" pitchFamily="34" charset="0"/>
              </a:rPr>
              <a:t>)</a:t>
            </a:r>
            <a:endParaRPr lang="ko-KR" altLang="en-US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1115353" y="3431698"/>
            <a:ext cx="9398898" cy="9589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Bahnschrift SemiBold" panose="020B0502040204020203" pitchFamily="34" charset="0"/>
              </a:rPr>
              <a:t>MQTT </a:t>
            </a:r>
            <a:r>
              <a:rPr lang="en-US" altLang="ko-KR" sz="3600" dirty="0">
                <a:latin typeface="Bahnschrift SemiBold" panose="020B0502040204020203" pitchFamily="34" charset="0"/>
              </a:rPr>
              <a:t>(Message Queue Telemetry Transport</a:t>
            </a:r>
            <a:r>
              <a:rPr lang="en-US" altLang="ko-KR" sz="3600" dirty="0" smtClean="0">
                <a:latin typeface="Bahnschrift SemiBold" panose="020B0502040204020203" pitchFamily="34" charset="0"/>
              </a:rPr>
              <a:t>)</a:t>
            </a:r>
            <a:endParaRPr lang="ko-KR" alt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15353" y="4888938"/>
            <a:ext cx="9398898" cy="9589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latin typeface="Bahnschrift SemiBold" panose="020B0502040204020203" pitchFamily="34" charset="0"/>
              </a:rPr>
              <a:t>CoAP</a:t>
            </a:r>
            <a:r>
              <a:rPr lang="en-US" altLang="ko-KR" sz="3600" dirty="0">
                <a:latin typeface="Bahnschrift SemiBold" panose="020B0502040204020203" pitchFamily="34" charset="0"/>
              </a:rPr>
              <a:t> (Constrained Application Protocol)</a:t>
            </a:r>
            <a:endParaRPr lang="ko-KR" altLang="en-US" sz="3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55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3154" y="365126"/>
            <a:ext cx="11171056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200" dirty="0">
                <a:latin typeface="Arial Black" panose="020B0A04020102020204" pitchFamily="34" charset="0"/>
              </a:rPr>
              <a:t>Message </a:t>
            </a:r>
            <a:r>
              <a:rPr lang="en-US" altLang="ko-KR" sz="3600" dirty="0">
                <a:latin typeface="Arial Black" panose="020B0A04020102020204" pitchFamily="34" charset="0"/>
              </a:rPr>
              <a:t>Queue</a:t>
            </a:r>
            <a:r>
              <a:rPr lang="en-US" altLang="ko-KR" sz="3200" dirty="0">
                <a:latin typeface="Arial Black" panose="020B0A04020102020204" pitchFamily="34" charset="0"/>
              </a:rPr>
              <a:t> Telemetry </a:t>
            </a:r>
            <a:r>
              <a:rPr lang="en-US" altLang="ko-KR" sz="3200" dirty="0" smtClean="0">
                <a:latin typeface="Arial Black" panose="020B0A04020102020204" pitchFamily="34" charset="0"/>
              </a:rPr>
              <a:t>Transport </a:t>
            </a:r>
            <a:r>
              <a:rPr lang="en-US" altLang="ko-KR" sz="3200" dirty="0" smtClean="0"/>
              <a:t>(</a:t>
            </a:r>
            <a:r>
              <a:rPr lang="fr-FR" altLang="ko-KR" sz="3200" dirty="0" smtClean="0">
                <a:latin typeface="Arial Black" panose="020B0A04020102020204" pitchFamily="34" charset="0"/>
              </a:rPr>
              <a:t>MQTT)</a:t>
            </a:r>
            <a:endParaRPr lang="ko-KR" altLang="en-US" sz="3200" dirty="0">
              <a:latin typeface="Arial Black" panose="020B0A04020102020204" pitchFamily="34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354" y="1297810"/>
            <a:ext cx="10406358" cy="526078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67564" y="6356350"/>
            <a:ext cx="388417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31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10482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altLang="ko-KR" dirty="0" smtClean="0">
                <a:latin typeface="Arial Black" panose="020B0A04020102020204" pitchFamily="34" charset="0"/>
              </a:rPr>
              <a:t>RESTful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55426" y="6356350"/>
            <a:ext cx="412693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32</a:t>
            </a:fld>
            <a:endParaRPr lang="ko-KR" altLang="en-US" b="1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09759"/>
            <a:ext cx="10235751" cy="55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08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smtClean="0">
                <a:latin typeface="Arial Black" panose="020B0A04020102020204" pitchFamily="34" charset="0"/>
              </a:rPr>
              <a:t>Constrained </a:t>
            </a:r>
            <a:r>
              <a:rPr lang="en-US" altLang="ko-KR" sz="3600" dirty="0">
                <a:latin typeface="Arial Black" panose="020B0A04020102020204" pitchFamily="34" charset="0"/>
              </a:rPr>
              <a:t>Application Protocol (</a:t>
            </a:r>
            <a:r>
              <a:rPr lang="en-US" altLang="ko-KR" sz="3600" dirty="0" err="1">
                <a:latin typeface="Arial Black" panose="020B0A04020102020204" pitchFamily="34" charset="0"/>
              </a:rPr>
              <a:t>CoAP</a:t>
            </a:r>
            <a:r>
              <a:rPr lang="en-US" altLang="ko-KR" sz="3600" dirty="0" smtClean="0">
                <a:latin typeface="Arial Black" panose="020B0A04020102020204" pitchFamily="34" charset="0"/>
              </a:rPr>
              <a:t>)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441" y="1561763"/>
            <a:ext cx="10238120" cy="46152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67564" y="6356350"/>
            <a:ext cx="392463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33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834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smtClean="0">
                <a:latin typeface="Arial Black" panose="020B0A04020102020204" pitchFamily="34" charset="0"/>
              </a:rPr>
              <a:t>Constrained </a:t>
            </a:r>
            <a:r>
              <a:rPr lang="en-US" altLang="ko-KR" sz="3600" dirty="0">
                <a:latin typeface="Arial Black" panose="020B0A04020102020204" pitchFamily="34" charset="0"/>
              </a:rPr>
              <a:t>Application Protocol (</a:t>
            </a:r>
            <a:r>
              <a:rPr lang="en-US" altLang="ko-KR" sz="3600" dirty="0" err="1">
                <a:latin typeface="Arial Black" panose="020B0A04020102020204" pitchFamily="34" charset="0"/>
              </a:rPr>
              <a:t>CoAP</a:t>
            </a:r>
            <a:r>
              <a:rPr lang="en-US" altLang="ko-KR" sz="3600" dirty="0" smtClean="0">
                <a:latin typeface="Arial Black" panose="020B0A04020102020204" pitchFamily="34" charset="0"/>
              </a:rPr>
              <a:t>)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67564" y="6356350"/>
            <a:ext cx="392463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34</a:t>
            </a:fld>
            <a:endParaRPr lang="ko-KR" altLang="en-US" b="1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919" y="1590086"/>
            <a:ext cx="9912743" cy="481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0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4265" y="1756843"/>
            <a:ext cx="4062643" cy="4351338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8635" y="1800479"/>
            <a:ext cx="6455165" cy="4307702"/>
          </a:xfrm>
          <a:prstGeom prst="rect">
            <a:avLst/>
          </a:prstGeom>
        </p:spPr>
      </p:pic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sz="3600" dirty="0" smtClean="0">
                <a:latin typeface="Arial Black" panose="020B0A04020102020204" pitchFamily="34" charset="0"/>
              </a:rPr>
              <a:t> Hardware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470460" y="6356350"/>
            <a:ext cx="566442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35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8173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sz="3600" dirty="0" smtClean="0">
                <a:latin typeface="Arial Black" panose="020B0A04020102020204" pitchFamily="34" charset="0"/>
              </a:rPr>
              <a:t> Sensors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113" y="1825625"/>
            <a:ext cx="7388029" cy="43513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06874" y="6356350"/>
            <a:ext cx="481476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36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29149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sz="3600" dirty="0" smtClean="0">
                <a:latin typeface="Arial Black" panose="020B0A04020102020204" pitchFamily="34" charset="0"/>
              </a:rPr>
              <a:t> Wearable Devices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919" y="1418123"/>
            <a:ext cx="9629522" cy="475884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494736" y="6356350"/>
            <a:ext cx="457200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37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93670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sz="3600" dirty="0" smtClean="0">
                <a:latin typeface="Arial Black" panose="020B0A04020102020204" pitchFamily="34" charset="0"/>
              </a:rPr>
              <a:t> Companies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219" y="1825625"/>
            <a:ext cx="9516234" cy="43513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27104" y="6356350"/>
            <a:ext cx="453154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38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85783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94" y="387003"/>
            <a:ext cx="11560157" cy="61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4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84" y="2555749"/>
            <a:ext cx="2103124" cy="6035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2437" y="87432"/>
            <a:ext cx="401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스마트 홈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(SKT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사례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11215560" y="6454897"/>
            <a:ext cx="679731" cy="365125"/>
          </a:xfrm>
        </p:spPr>
        <p:txBody>
          <a:bodyPr/>
          <a:lstStyle/>
          <a:p>
            <a:fld id="{2DCB18FE-46AA-4BE0-88C7-F5AF093AC2C4}" type="slidenum">
              <a:rPr lang="ko-KR" altLang="en-US" sz="1400" b="1"/>
              <a:t>4</a:t>
            </a:fld>
            <a:endParaRPr lang="ko-KR" altLang="en-US" sz="1400" b="1" dirty="0"/>
          </a:p>
        </p:txBody>
      </p:sp>
      <p:pic>
        <p:nvPicPr>
          <p:cNvPr id="2" name="[스마트홈] SK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6575" y="1544045"/>
            <a:ext cx="8128000" cy="4572000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838200" y="365126"/>
            <a:ext cx="10515600" cy="747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sz="3600" dirty="0" smtClean="0">
                <a:latin typeface="Arial Black" panose="020B0A04020102020204" pitchFamily="34" charset="0"/>
              </a:rPr>
              <a:t> </a:t>
            </a:r>
            <a:r>
              <a:rPr lang="ko-KR" altLang="en-US" sz="3600" dirty="0" smtClean="0">
                <a:latin typeface="Arial Black" panose="020B0A04020102020204" pitchFamily="34" charset="0"/>
              </a:rPr>
              <a:t>서비스 사례</a:t>
            </a:r>
            <a:r>
              <a:rPr lang="en-US" altLang="ko-KR" sz="3600" dirty="0" smtClean="0">
                <a:latin typeface="Arial Black" panose="020B0A04020102020204" pitchFamily="34" charset="0"/>
              </a:rPr>
              <a:t>: Smart Home (SKT)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4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smtClean="0">
                <a:latin typeface="Arial Black" panose="020B0A04020102020204" pitchFamily="34" charset="0"/>
              </a:rPr>
              <a:t>Smart </a:t>
            </a:r>
            <a:r>
              <a:rPr lang="en-US" altLang="ko-KR" sz="3600" dirty="0">
                <a:latin typeface="Arial Black" panose="020B0A04020102020204" pitchFamily="34" charset="0"/>
              </a:rPr>
              <a:t>Home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913" y="1363508"/>
            <a:ext cx="8824365" cy="481345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425954" y="6356350"/>
            <a:ext cx="477430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40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06650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smtClean="0">
                <a:latin typeface="Arial Black" panose="020B0A04020102020204" pitchFamily="34" charset="0"/>
              </a:rPr>
              <a:t>Smart City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860" y="1423338"/>
            <a:ext cx="10098860" cy="493301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474506" y="6356350"/>
            <a:ext cx="380326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41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9372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smtClean="0">
                <a:latin typeface="Arial Black" panose="020B0A04020102020204" pitchFamily="34" charset="0"/>
              </a:rPr>
              <a:t>Smart Grid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353" y="1548700"/>
            <a:ext cx="10402311" cy="46282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19012" y="6356350"/>
            <a:ext cx="473384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42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53941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smtClean="0">
                <a:latin typeface="Arial Black" panose="020B0A04020102020204" pitchFamily="34" charset="0"/>
              </a:rPr>
              <a:t>Connected Car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071" y="1577947"/>
            <a:ext cx="10233076" cy="458687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581952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43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27493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smtClean="0">
                <a:latin typeface="Arial Black" panose="020B0A04020102020204" pitchFamily="34" charset="0"/>
              </a:rPr>
              <a:t>Healthcare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9327"/>
            <a:ext cx="10515600" cy="427393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312665" y="6377368"/>
            <a:ext cx="631178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44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35791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ko-KR" sz="3600" dirty="0" smtClean="0">
                <a:latin typeface="Arial Black" panose="020B0A04020102020204" pitchFamily="34" charset="0"/>
              </a:rPr>
              <a:t>Smart Farm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231" y="1448474"/>
            <a:ext cx="9987995" cy="50372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312664" y="6356350"/>
            <a:ext cx="566443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45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88945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85950" y="887897"/>
            <a:ext cx="8420100" cy="262206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6600" dirty="0">
                <a:latin typeface="Arial Black" panose="020B0A04020102020204" pitchFamily="34" charset="0"/>
              </a:rPr>
              <a:t>Thanks for </a:t>
            </a:r>
            <a:r>
              <a:rPr lang="en-US" altLang="ko-KR" sz="6600">
                <a:latin typeface="Arial Black" panose="020B0A04020102020204" pitchFamily="34" charset="0"/>
              </a:rPr>
              <a:t/>
            </a:r>
            <a:br>
              <a:rPr lang="en-US" altLang="ko-KR" sz="6600">
                <a:latin typeface="Arial Black" panose="020B0A04020102020204" pitchFamily="34" charset="0"/>
              </a:rPr>
            </a:br>
            <a:r>
              <a:rPr lang="en-US" altLang="ko-KR" sz="6600">
                <a:latin typeface="Arial Black" panose="020B0A04020102020204" pitchFamily="34" charset="0"/>
              </a:rPr>
              <a:t>your attention</a:t>
            </a:r>
            <a:r>
              <a:rPr lang="en-US" altLang="ko-KR" sz="6600" dirty="0">
                <a:latin typeface="Arial Black" panose="020B0A04020102020204" pitchFamily="34" charset="0"/>
              </a:rPr>
              <a:t>!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38896" y="4408557"/>
            <a:ext cx="6820452" cy="1258957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altLang="ko-KR" sz="8000" dirty="0">
                <a:latin typeface="Rockwell" panose="02060603020205020403" pitchFamily="18" charset="0"/>
              </a:rPr>
              <a:t>Q &amp; A</a:t>
            </a:r>
            <a:endParaRPr lang="ko-KR" altLang="en-US" sz="8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6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dirty="0" err="1" smtClean="0">
                <a:latin typeface="Arial Black" panose="020B0A04020102020204" pitchFamily="34" charset="0"/>
              </a:rPr>
              <a:t>IoT</a:t>
            </a:r>
            <a:r>
              <a:rPr lang="en-US" altLang="ko-KR" dirty="0" smtClean="0">
                <a:latin typeface="Arial Black" panose="020B0A04020102020204" pitchFamily="34" charset="0"/>
              </a:rPr>
              <a:t> Overview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450" y="1426378"/>
            <a:ext cx="9710442" cy="500274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523058" y="6356350"/>
            <a:ext cx="360096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5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412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84" y="2555749"/>
            <a:ext cx="2103124" cy="60350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11656576" y="6454897"/>
            <a:ext cx="331773" cy="365125"/>
          </a:xfrm>
        </p:spPr>
        <p:txBody>
          <a:bodyPr vert="horz" lIns="91440" tIns="45720" rIns="91440" bIns="45720" rtlCol="0" anchor="ctr"/>
          <a:lstStyle/>
          <a:p>
            <a:fld id="{2DCB18FE-46AA-4BE0-88C7-F5AF093AC2C4}" type="slidenum">
              <a:rPr lang="ko-KR" altLang="en-US" b="1"/>
              <a:pPr/>
              <a:t>6</a:t>
            </a:fld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677" y="1412933"/>
            <a:ext cx="9302138" cy="4908530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838200" y="365126"/>
            <a:ext cx="10515600" cy="747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smtClean="0">
                <a:latin typeface="Arial Black" panose="020B0A04020102020204" pitchFamily="34" charset="0"/>
              </a:rPr>
              <a:t>IoT Overview</a:t>
            </a:r>
            <a:endParaRPr lang="ko-KR" altLang="en-US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31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13" y="295668"/>
            <a:ext cx="11903075" cy="62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4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13" y="222729"/>
            <a:ext cx="11903075" cy="637126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494736" y="6356350"/>
            <a:ext cx="449108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8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98508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5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dirty="0" err="1">
                <a:latin typeface="Arial Black" panose="020B0A04020102020204" pitchFamily="34" charset="0"/>
              </a:rPr>
              <a:t>IoT</a:t>
            </a:r>
            <a:r>
              <a:rPr lang="en-US" altLang="ko-KR" dirty="0">
                <a:latin typeface="Arial Black" panose="020B0A04020102020204" pitchFamily="34" charset="0"/>
              </a:rPr>
              <a:t> </a:t>
            </a:r>
            <a:r>
              <a:rPr lang="en-US" altLang="ko-KR" dirty="0" smtClean="0">
                <a:latin typeface="Arial Black" panose="020B0A04020102020204" pitchFamily="34" charset="0"/>
              </a:rPr>
              <a:t>Applications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3913"/>
            <a:ext cx="10515600" cy="475628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555426" y="6356350"/>
            <a:ext cx="428877" cy="365125"/>
          </a:xfrm>
        </p:spPr>
        <p:txBody>
          <a:bodyPr vert="horz" lIns="91440" tIns="45720" rIns="91440" bIns="45720" rtlCol="0" anchor="ctr"/>
          <a:lstStyle/>
          <a:p>
            <a:fld id="{A5D951D3-0844-4A54-A4EA-765A1BB4EFBD}" type="slidenum">
              <a:rPr lang="ko-KR" altLang="en-US" b="1"/>
              <a:pPr/>
              <a:t>9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07285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221</Words>
  <Application>Microsoft Office PowerPoint</Application>
  <PresentationFormat>와이드스크린</PresentationFormat>
  <Paragraphs>94</Paragraphs>
  <Slides>46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Arial</vt:lpstr>
      <vt:lpstr>Arial Black</vt:lpstr>
      <vt:lpstr>Bahnschrift SemiBold</vt:lpstr>
      <vt:lpstr>Rockwell</vt:lpstr>
      <vt:lpstr>Office 테마</vt:lpstr>
      <vt:lpstr>PowerPoint 프레젠테이션</vt:lpstr>
      <vt:lpstr>PowerPoint 프레젠테이션</vt:lpstr>
      <vt:lpstr>IoT (cf. IoE, IoST, WoT,…)</vt:lpstr>
      <vt:lpstr>PowerPoint 프레젠테이션</vt:lpstr>
      <vt:lpstr>IoT Overview</vt:lpstr>
      <vt:lpstr>PowerPoint 프레젠테이션</vt:lpstr>
      <vt:lpstr>PowerPoint 프레젠테이션</vt:lpstr>
      <vt:lpstr>PowerPoint 프레젠테이션</vt:lpstr>
      <vt:lpstr>IoT Applications</vt:lpstr>
      <vt:lpstr>Advantages of IoT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IoT Components</vt:lpstr>
      <vt:lpstr>How IoT works ?</vt:lpstr>
      <vt:lpstr>Data Processing</vt:lpstr>
      <vt:lpstr>User Interfaces</vt:lpstr>
      <vt:lpstr>IoT with Big Data &amp; AI</vt:lpstr>
      <vt:lpstr>Access Technologies</vt:lpstr>
      <vt:lpstr>Bluetooth (IEEE 802.15.1)</vt:lpstr>
      <vt:lpstr>Wi-Fi (IEEE 802.11)</vt:lpstr>
      <vt:lpstr>ZigBee (IEEE 802.15.4)</vt:lpstr>
      <vt:lpstr>Cellular/LTE/5G (3GPP)</vt:lpstr>
      <vt:lpstr>Z-Wave/NFC/LoRaWAN</vt:lpstr>
      <vt:lpstr>LPWA: LoRa &amp; NB-IoT (3GPP)</vt:lpstr>
      <vt:lpstr>LPWA (Low Power Wide Area)</vt:lpstr>
      <vt:lpstr>LPWA (LoRaWAN)</vt:lpstr>
      <vt:lpstr>IoT Messaging Protocols</vt:lpstr>
      <vt:lpstr>Message Queue Telemetry Transport (MQTT)</vt:lpstr>
      <vt:lpstr>RESTful</vt:lpstr>
      <vt:lpstr>Constrained Application Protocol (CoAP)</vt:lpstr>
      <vt:lpstr>Constrained Application Protocol (CoAP)</vt:lpstr>
      <vt:lpstr>IoT Hardware</vt:lpstr>
      <vt:lpstr>IoT Sensors</vt:lpstr>
      <vt:lpstr>IoT Wearable Devices</vt:lpstr>
      <vt:lpstr>IoT Companies</vt:lpstr>
      <vt:lpstr>PowerPoint 프레젠테이션</vt:lpstr>
      <vt:lpstr>Smart Home</vt:lpstr>
      <vt:lpstr>Smart City</vt:lpstr>
      <vt:lpstr>Smart Grid</vt:lpstr>
      <vt:lpstr>Connected Car</vt:lpstr>
      <vt:lpstr>Healthcare</vt:lpstr>
      <vt:lpstr>Smart Farm</vt:lpstr>
      <vt:lpstr>Thanks for 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Tutorial</dc:title>
  <dc:creator>Windows 사용자</dc:creator>
  <cp:lastModifiedBy>Windows 사용자</cp:lastModifiedBy>
  <cp:revision>44</cp:revision>
  <dcterms:created xsi:type="dcterms:W3CDTF">2019-06-11T01:48:24Z</dcterms:created>
  <dcterms:modified xsi:type="dcterms:W3CDTF">2019-07-25T01:15:31Z</dcterms:modified>
</cp:coreProperties>
</file>